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0" Type="http://schemas.openxmlformats.org/officeDocument/2006/relationships/slide" Target="slides/slide6.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2a9992125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2a9992125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2aacb63ee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2aacb63ee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16931ee561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16931ee561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16931ee561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16931ee561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16931ee561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16931ee561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dk1"/>
              </a:buClr>
              <a:buSzPts val="1800"/>
              <a:buChar char="●"/>
              <a:defRPr>
                <a:solidFill>
                  <a:schemeClr val="dk1"/>
                </a:solidFill>
              </a:defRPr>
            </a:lvl1pPr>
            <a:lvl2pPr indent="-317500" lvl="1" marL="914400">
              <a:spcBef>
                <a:spcPts val="1600"/>
              </a:spcBef>
              <a:spcAft>
                <a:spcPts val="0"/>
              </a:spcAft>
              <a:buClr>
                <a:schemeClr val="dk1"/>
              </a:buClr>
              <a:buSzPts val="1400"/>
              <a:buChar char="○"/>
              <a:defRPr>
                <a:solidFill>
                  <a:schemeClr val="dk1"/>
                </a:solidFill>
              </a:defRPr>
            </a:lvl2pPr>
            <a:lvl3pPr indent="-317500" lvl="2" marL="1371600">
              <a:spcBef>
                <a:spcPts val="1600"/>
              </a:spcBef>
              <a:spcAft>
                <a:spcPts val="0"/>
              </a:spcAft>
              <a:buClr>
                <a:schemeClr val="dk1"/>
              </a:buClr>
              <a:buSzPts val="1400"/>
              <a:buChar char="■"/>
              <a:defRPr>
                <a:solidFill>
                  <a:schemeClr val="dk1"/>
                </a:solidFill>
              </a:defRPr>
            </a:lvl3pPr>
            <a:lvl4pPr indent="-317500" lvl="3" marL="1828800">
              <a:spcBef>
                <a:spcPts val="1600"/>
              </a:spcBef>
              <a:spcAft>
                <a:spcPts val="0"/>
              </a:spcAft>
              <a:buClr>
                <a:schemeClr val="dk1"/>
              </a:buClr>
              <a:buSzPts val="1400"/>
              <a:buChar char="●"/>
              <a:defRPr>
                <a:solidFill>
                  <a:schemeClr val="dk1"/>
                </a:solidFill>
              </a:defRPr>
            </a:lvl4pPr>
            <a:lvl5pPr indent="-317500" lvl="4" marL="2286000">
              <a:spcBef>
                <a:spcPts val="1600"/>
              </a:spcBef>
              <a:spcAft>
                <a:spcPts val="0"/>
              </a:spcAft>
              <a:buClr>
                <a:schemeClr val="dk1"/>
              </a:buClr>
              <a:buSzPts val="1400"/>
              <a:buChar char="○"/>
              <a:defRPr>
                <a:solidFill>
                  <a:schemeClr val="dk1"/>
                </a:solidFill>
              </a:defRPr>
            </a:lvl5pPr>
            <a:lvl6pPr indent="-317500" lvl="5" marL="2743200">
              <a:spcBef>
                <a:spcPts val="1600"/>
              </a:spcBef>
              <a:spcAft>
                <a:spcPts val="0"/>
              </a:spcAft>
              <a:buClr>
                <a:schemeClr val="dk1"/>
              </a:buClr>
              <a:buSzPts val="1400"/>
              <a:buChar char="■"/>
              <a:defRPr>
                <a:solidFill>
                  <a:schemeClr val="dk1"/>
                </a:solidFill>
              </a:defRPr>
            </a:lvl6pPr>
            <a:lvl7pPr indent="-317500" lvl="6" marL="3200400">
              <a:spcBef>
                <a:spcPts val="1600"/>
              </a:spcBef>
              <a:spcAft>
                <a:spcPts val="0"/>
              </a:spcAft>
              <a:buClr>
                <a:schemeClr val="dk1"/>
              </a:buClr>
              <a:buSzPts val="1400"/>
              <a:buChar char="●"/>
              <a:defRPr>
                <a:solidFill>
                  <a:schemeClr val="dk1"/>
                </a:solidFill>
              </a:defRPr>
            </a:lvl7pPr>
            <a:lvl8pPr indent="-317500" lvl="7" marL="3657600">
              <a:spcBef>
                <a:spcPts val="1600"/>
              </a:spcBef>
              <a:spcAft>
                <a:spcPts val="0"/>
              </a:spcAft>
              <a:buClr>
                <a:schemeClr val="dk1"/>
              </a:buClr>
              <a:buSzPts val="1400"/>
              <a:buChar char="○"/>
              <a:defRPr>
                <a:solidFill>
                  <a:schemeClr val="dk1"/>
                </a:solidFill>
              </a:defRPr>
            </a:lvl8pPr>
            <a:lvl9pPr indent="-317500" lvl="8" marL="4114800">
              <a:spcBef>
                <a:spcPts val="1600"/>
              </a:spcBef>
              <a:spcAft>
                <a:spcPts val="1600"/>
              </a:spcAft>
              <a:buClr>
                <a:schemeClr val="dk1"/>
              </a:buClr>
              <a:buSzPts val="1400"/>
              <a:buChar char="■"/>
              <a:defRPr>
                <a:solidFill>
                  <a:schemeClr val="dk1"/>
                </a:solidFill>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dark-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lt2"/>
              </a:buClr>
              <a:buSzPts val="1800"/>
              <a:buChar char="●"/>
              <a:defRPr sz="1800">
                <a:solidFill>
                  <a:schemeClr val="lt2"/>
                </a:solidFill>
              </a:defRPr>
            </a:lvl1pPr>
            <a:lvl2pPr indent="-317500" lvl="1" marL="914400">
              <a:lnSpc>
                <a:spcPct val="115000"/>
              </a:lnSpc>
              <a:spcBef>
                <a:spcPts val="1600"/>
              </a:spcBef>
              <a:spcAft>
                <a:spcPts val="0"/>
              </a:spcAft>
              <a:buClr>
                <a:schemeClr val="lt2"/>
              </a:buClr>
              <a:buSzPts val="1400"/>
              <a:buChar char="○"/>
              <a:defRPr>
                <a:solidFill>
                  <a:schemeClr val="lt2"/>
                </a:solidFill>
              </a:defRPr>
            </a:lvl2pPr>
            <a:lvl3pPr indent="-317500" lvl="2" marL="1371600">
              <a:lnSpc>
                <a:spcPct val="115000"/>
              </a:lnSpc>
              <a:spcBef>
                <a:spcPts val="1600"/>
              </a:spcBef>
              <a:spcAft>
                <a:spcPts val="0"/>
              </a:spcAft>
              <a:buClr>
                <a:schemeClr val="lt2"/>
              </a:buClr>
              <a:buSzPts val="1400"/>
              <a:buChar char="■"/>
              <a:defRPr>
                <a:solidFill>
                  <a:schemeClr val="lt2"/>
                </a:solidFill>
              </a:defRPr>
            </a:lvl3pPr>
            <a:lvl4pPr indent="-317500" lvl="3" marL="1828800">
              <a:lnSpc>
                <a:spcPct val="115000"/>
              </a:lnSpc>
              <a:spcBef>
                <a:spcPts val="1600"/>
              </a:spcBef>
              <a:spcAft>
                <a:spcPts val="0"/>
              </a:spcAft>
              <a:buClr>
                <a:schemeClr val="lt2"/>
              </a:buClr>
              <a:buSzPts val="1400"/>
              <a:buChar char="●"/>
              <a:defRPr>
                <a:solidFill>
                  <a:schemeClr val="lt2"/>
                </a:solidFill>
              </a:defRPr>
            </a:lvl4pPr>
            <a:lvl5pPr indent="-317500" lvl="4" marL="2286000">
              <a:lnSpc>
                <a:spcPct val="115000"/>
              </a:lnSpc>
              <a:spcBef>
                <a:spcPts val="1600"/>
              </a:spcBef>
              <a:spcAft>
                <a:spcPts val="0"/>
              </a:spcAft>
              <a:buClr>
                <a:schemeClr val="lt2"/>
              </a:buClr>
              <a:buSzPts val="1400"/>
              <a:buChar char="○"/>
              <a:defRPr>
                <a:solidFill>
                  <a:schemeClr val="lt2"/>
                </a:solidFill>
              </a:defRPr>
            </a:lvl5pPr>
            <a:lvl6pPr indent="-317500" lvl="5" marL="2743200">
              <a:lnSpc>
                <a:spcPct val="115000"/>
              </a:lnSpc>
              <a:spcBef>
                <a:spcPts val="1600"/>
              </a:spcBef>
              <a:spcAft>
                <a:spcPts val="0"/>
              </a:spcAft>
              <a:buClr>
                <a:schemeClr val="lt2"/>
              </a:buClr>
              <a:buSzPts val="1400"/>
              <a:buChar char="■"/>
              <a:defRPr>
                <a:solidFill>
                  <a:schemeClr val="lt2"/>
                </a:solidFill>
              </a:defRPr>
            </a:lvl6pPr>
            <a:lvl7pPr indent="-317500" lvl="6" marL="3200400">
              <a:lnSpc>
                <a:spcPct val="115000"/>
              </a:lnSpc>
              <a:spcBef>
                <a:spcPts val="1600"/>
              </a:spcBef>
              <a:spcAft>
                <a:spcPts val="0"/>
              </a:spcAft>
              <a:buClr>
                <a:schemeClr val="lt2"/>
              </a:buClr>
              <a:buSzPts val="1400"/>
              <a:buChar char="●"/>
              <a:defRPr>
                <a:solidFill>
                  <a:schemeClr val="lt2"/>
                </a:solidFill>
              </a:defRPr>
            </a:lvl7pPr>
            <a:lvl8pPr indent="-317500" lvl="7" marL="3657600">
              <a:lnSpc>
                <a:spcPct val="115000"/>
              </a:lnSpc>
              <a:spcBef>
                <a:spcPts val="1600"/>
              </a:spcBef>
              <a:spcAft>
                <a:spcPts val="0"/>
              </a:spcAft>
              <a:buClr>
                <a:schemeClr val="lt2"/>
              </a:buClr>
              <a:buSzPts val="1400"/>
              <a:buChar char="○"/>
              <a:defRPr>
                <a:solidFill>
                  <a:schemeClr val="lt2"/>
                </a:solidFill>
              </a:defRPr>
            </a:lvl8pPr>
            <a:lvl9pPr indent="-317500" lvl="8" marL="4114800">
              <a:lnSpc>
                <a:spcPct val="115000"/>
              </a:lnSpc>
              <a:spcBef>
                <a:spcPts val="1600"/>
              </a:spcBef>
              <a:spcAft>
                <a:spcPts val="1600"/>
              </a:spcAft>
              <a:buClr>
                <a:schemeClr val="lt2"/>
              </a:buClr>
              <a:buSzPts val="1400"/>
              <a:buChar char="■"/>
              <a:defRPr>
                <a:solidFill>
                  <a:schemeClr val="lt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1545450"/>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Kepler’s Laws of Planetary Motion</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Schedule:</a:t>
            </a:r>
            <a:endParaRPr/>
          </a:p>
        </p:txBody>
      </p:sp>
      <p:sp>
        <p:nvSpPr>
          <p:cNvPr id="60" name="Google Shape;60;p1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accent6"/>
                </a:solidFill>
              </a:rPr>
              <a:t>11/6/2017: Kepler’s Laws</a:t>
            </a:r>
            <a:endParaRPr>
              <a:solidFill>
                <a:schemeClr val="accent6"/>
              </a:solidFill>
            </a:endParaRPr>
          </a:p>
          <a:p>
            <a:pPr indent="0" lvl="0" marL="0" rtl="0" algn="l">
              <a:spcBef>
                <a:spcPts val="1600"/>
              </a:spcBef>
              <a:spcAft>
                <a:spcPts val="0"/>
              </a:spcAft>
              <a:buNone/>
            </a:pPr>
            <a:r>
              <a:rPr lang="en"/>
              <a:t>11/13/2017: Comets!</a:t>
            </a:r>
            <a:endParaRPr/>
          </a:p>
          <a:p>
            <a:pPr indent="0" lvl="0" marL="0" rtl="0" algn="l">
              <a:spcBef>
                <a:spcPts val="1600"/>
              </a:spcBef>
              <a:spcAft>
                <a:spcPts val="1600"/>
              </a:spcAft>
              <a:buNone/>
            </a:pPr>
            <a:r>
              <a:rPr lang="en"/>
              <a:t>Future: Nothing.</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Reading Quiz!</a:t>
            </a:r>
            <a:endParaRPr/>
          </a:p>
        </p:txBody>
      </p:sp>
      <p:sp>
        <p:nvSpPr>
          <p:cNvPr id="66" name="Google Shape;66;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is the difference between an ellipse (the shape, NOT AN ECLIPSE) and a circle?</a:t>
            </a:r>
            <a:endParaRPr/>
          </a:p>
          <a:p>
            <a:pPr indent="0" lvl="0" marL="0" rtl="0" algn="l">
              <a:spcBef>
                <a:spcPts val="1600"/>
              </a:spcBef>
              <a:spcAft>
                <a:spcPts val="0"/>
              </a:spcAft>
              <a:buNone/>
            </a:pPr>
            <a:r>
              <a:rPr lang="en"/>
              <a:t>What are the major and minor axes of an ellipse? (You can draw this if you’d like)</a:t>
            </a:r>
            <a:endParaRPr/>
          </a:p>
          <a:p>
            <a:pPr indent="0" lvl="0" marL="0" rtl="0" algn="l">
              <a:spcBef>
                <a:spcPts val="1600"/>
              </a:spcBef>
              <a:spcAft>
                <a:spcPts val="1600"/>
              </a:spcAft>
              <a:buNone/>
            </a:pPr>
            <a:r>
              <a:rPr lang="en"/>
              <a:t>In one or two words, what are Kepler’s Laws used to study?</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First </a:t>
            </a:r>
            <a:r>
              <a:rPr lang="en"/>
              <a:t>Law: </a:t>
            </a:r>
            <a:endParaRPr strike="sngStrike"/>
          </a:p>
        </p:txBody>
      </p:sp>
      <p:sp>
        <p:nvSpPr>
          <p:cNvPr id="72" name="Google Shape;72;p16"/>
          <p:cNvSpPr txBox="1"/>
          <p:nvPr>
            <p:ph idx="1" type="body"/>
          </p:nvPr>
        </p:nvSpPr>
        <p:spPr>
          <a:xfrm>
            <a:off x="311700" y="1152475"/>
            <a:ext cx="8520600" cy="4407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The orbit of a planet is an ellipse, with the sun at one of the two foci….</a:t>
            </a:r>
            <a:endParaRPr/>
          </a:p>
        </p:txBody>
      </p:sp>
      <p:pic>
        <p:nvPicPr>
          <p:cNvPr descr="2000px-Kepler-first-law.svg.png" id="73" name="Google Shape;73;p16"/>
          <p:cNvPicPr preferRelativeResize="0"/>
          <p:nvPr/>
        </p:nvPicPr>
        <p:blipFill>
          <a:blip r:embed="rId3">
            <a:alphaModFix/>
          </a:blip>
          <a:stretch>
            <a:fillRect/>
          </a:stretch>
        </p:blipFill>
        <p:spPr>
          <a:xfrm>
            <a:off x="2945222" y="1593150"/>
            <a:ext cx="3253550" cy="2324676"/>
          </a:xfrm>
          <a:prstGeom prst="rect">
            <a:avLst/>
          </a:prstGeom>
          <a:noFill/>
          <a:ln>
            <a:noFill/>
          </a:ln>
        </p:spPr>
      </p:pic>
      <p:cxnSp>
        <p:nvCxnSpPr>
          <p:cNvPr id="74" name="Google Shape;74;p16"/>
          <p:cNvCxnSpPr/>
          <p:nvPr/>
        </p:nvCxnSpPr>
        <p:spPr>
          <a:xfrm flipH="1" rot="10800000">
            <a:off x="3460125" y="1858925"/>
            <a:ext cx="195600" cy="898500"/>
          </a:xfrm>
          <a:prstGeom prst="straightConnector1">
            <a:avLst/>
          </a:prstGeom>
          <a:noFill/>
          <a:ln cap="flat" cmpd="sng" w="19050">
            <a:solidFill>
              <a:srgbClr val="FFFFFF"/>
            </a:solidFill>
            <a:prstDash val="solid"/>
            <a:round/>
            <a:headEnd len="med" w="med" type="none"/>
            <a:tailEnd len="med" w="med" type="none"/>
          </a:ln>
        </p:spPr>
      </p:cxnSp>
      <p:cxnSp>
        <p:nvCxnSpPr>
          <p:cNvPr id="75" name="Google Shape;75;p16"/>
          <p:cNvCxnSpPr/>
          <p:nvPr/>
        </p:nvCxnSpPr>
        <p:spPr>
          <a:xfrm rot="10800000">
            <a:off x="3655950" y="1867925"/>
            <a:ext cx="2045700" cy="889500"/>
          </a:xfrm>
          <a:prstGeom prst="straightConnector1">
            <a:avLst/>
          </a:prstGeom>
          <a:noFill/>
          <a:ln cap="flat" cmpd="sng" w="19050">
            <a:solidFill>
              <a:srgbClr val="FFFFFF"/>
            </a:solidFill>
            <a:prstDash val="solid"/>
            <a:round/>
            <a:headEnd len="med" w="med" type="none"/>
            <a:tailEnd len="med" w="med" type="none"/>
          </a:ln>
        </p:spPr>
      </p:cxnSp>
      <p:cxnSp>
        <p:nvCxnSpPr>
          <p:cNvPr id="76" name="Google Shape;76;p16"/>
          <p:cNvCxnSpPr/>
          <p:nvPr/>
        </p:nvCxnSpPr>
        <p:spPr>
          <a:xfrm>
            <a:off x="3460125" y="2775225"/>
            <a:ext cx="2277000" cy="729300"/>
          </a:xfrm>
          <a:prstGeom prst="straightConnector1">
            <a:avLst/>
          </a:prstGeom>
          <a:noFill/>
          <a:ln cap="flat" cmpd="sng" w="19050">
            <a:solidFill>
              <a:srgbClr val="FFFF00"/>
            </a:solidFill>
            <a:prstDash val="solid"/>
            <a:round/>
            <a:headEnd len="med" w="med" type="none"/>
            <a:tailEnd len="med" w="med" type="none"/>
          </a:ln>
        </p:spPr>
      </p:cxnSp>
      <p:cxnSp>
        <p:nvCxnSpPr>
          <p:cNvPr id="77" name="Google Shape;77;p16"/>
          <p:cNvCxnSpPr/>
          <p:nvPr/>
        </p:nvCxnSpPr>
        <p:spPr>
          <a:xfrm>
            <a:off x="5710550" y="2801900"/>
            <a:ext cx="35700" cy="684900"/>
          </a:xfrm>
          <a:prstGeom prst="straightConnector1">
            <a:avLst/>
          </a:prstGeom>
          <a:noFill/>
          <a:ln cap="flat" cmpd="sng" w="19050">
            <a:solidFill>
              <a:srgbClr val="FFFF00"/>
            </a:solidFill>
            <a:prstDash val="solid"/>
            <a:round/>
            <a:headEnd len="med" w="med" type="none"/>
            <a:tailEnd len="med" w="med" type="none"/>
          </a:ln>
        </p:spPr>
      </p:cxnSp>
      <p:sp>
        <p:nvSpPr>
          <p:cNvPr id="78" name="Google Shape;78;p16"/>
          <p:cNvSpPr txBox="1"/>
          <p:nvPr>
            <p:ph idx="1" type="body"/>
          </p:nvPr>
        </p:nvSpPr>
        <p:spPr>
          <a:xfrm>
            <a:off x="311700" y="3819975"/>
            <a:ext cx="8520600" cy="126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The foci are special fixed points such that the sum of the lengths of the two white lines is equal to the sum of the lengths of the two yellow lines…. No matter where those lines end on the surface of the ellipse</a:t>
            </a:r>
            <a:endParaRPr sz="1400"/>
          </a:p>
          <a:p>
            <a:pPr indent="0" lvl="0" marL="0" rtl="0" algn="l">
              <a:spcBef>
                <a:spcPts val="1600"/>
              </a:spcBef>
              <a:spcAft>
                <a:spcPts val="1600"/>
              </a:spcAft>
              <a:buNone/>
            </a:pPr>
            <a:r>
              <a:rPr lang="en" sz="1400"/>
              <a:t>For the solar system, the sun is always at one focus. The other is empty.</a:t>
            </a:r>
            <a:endParaRPr sz="14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Second Law: </a:t>
            </a:r>
            <a:endParaRPr strike="sngStrike"/>
          </a:p>
        </p:txBody>
      </p:sp>
      <p:sp>
        <p:nvSpPr>
          <p:cNvPr id="84" name="Google Shape;84;p17"/>
          <p:cNvSpPr txBox="1"/>
          <p:nvPr>
            <p:ph idx="1" type="body"/>
          </p:nvPr>
        </p:nvSpPr>
        <p:spPr>
          <a:xfrm>
            <a:off x="249425" y="1116875"/>
            <a:ext cx="8520600" cy="4890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A</a:t>
            </a:r>
            <a:r>
              <a:rPr lang="en"/>
              <a:t> body in orbit sweeps out an equal area of its orbit in an equal interval of time</a:t>
            </a:r>
            <a:endParaRPr/>
          </a:p>
        </p:txBody>
      </p:sp>
      <p:pic>
        <p:nvPicPr>
          <p:cNvPr descr="kepler2law.jpg" id="85" name="Google Shape;85;p17"/>
          <p:cNvPicPr preferRelativeResize="0"/>
          <p:nvPr/>
        </p:nvPicPr>
        <p:blipFill rotWithShape="1">
          <a:blip r:embed="rId3">
            <a:alphaModFix/>
          </a:blip>
          <a:srcRect b="17704" l="0" r="-522" t="5383"/>
          <a:stretch/>
        </p:blipFill>
        <p:spPr>
          <a:xfrm>
            <a:off x="204975" y="1605875"/>
            <a:ext cx="4373300" cy="2509551"/>
          </a:xfrm>
          <a:prstGeom prst="rect">
            <a:avLst/>
          </a:prstGeom>
          <a:noFill/>
          <a:ln>
            <a:noFill/>
          </a:ln>
        </p:spPr>
      </p:pic>
      <p:sp>
        <p:nvSpPr>
          <p:cNvPr id="86" name="Google Shape;86;p17"/>
          <p:cNvSpPr txBox="1"/>
          <p:nvPr>
            <p:ph idx="1" type="body"/>
          </p:nvPr>
        </p:nvSpPr>
        <p:spPr>
          <a:xfrm>
            <a:off x="4643525" y="1605900"/>
            <a:ext cx="4373400" cy="2509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consequence of this is that, the closer you get to the sun, the faster you go!</a:t>
            </a:r>
            <a:endParaRPr/>
          </a:p>
          <a:p>
            <a:pPr indent="0" lvl="0" marL="0" rtl="0" algn="l">
              <a:spcBef>
                <a:spcPts val="1600"/>
              </a:spcBef>
              <a:spcAft>
                <a:spcPts val="0"/>
              </a:spcAft>
              <a:buNone/>
            </a:pPr>
            <a:r>
              <a:rPr lang="en"/>
              <a:t>Velocity at perihelion is </a:t>
            </a:r>
            <a:r>
              <a:rPr i="1" lang="en"/>
              <a:t>greater than</a:t>
            </a:r>
            <a:r>
              <a:rPr lang="en"/>
              <a:t> velocity at aphelion</a:t>
            </a:r>
            <a:endParaRPr/>
          </a:p>
          <a:p>
            <a:pPr indent="0" lvl="0" marL="0" rtl="0" algn="l">
              <a:spcBef>
                <a:spcPts val="1600"/>
              </a:spcBef>
              <a:spcAft>
                <a:spcPts val="0"/>
              </a:spcAft>
              <a:buNone/>
            </a:pPr>
            <a:r>
              <a:rPr lang="en"/>
              <a:t>Perihelion: closest approach to Sun</a:t>
            </a:r>
            <a:endParaRPr/>
          </a:p>
          <a:p>
            <a:pPr indent="0" lvl="0" marL="0" rtl="0" algn="l">
              <a:spcBef>
                <a:spcPts val="1600"/>
              </a:spcBef>
              <a:spcAft>
                <a:spcPts val="0"/>
              </a:spcAft>
              <a:buNone/>
            </a:pPr>
            <a:r>
              <a:rPr lang="en"/>
              <a:t>Aphelion: farthest point from Sun.</a:t>
            </a:r>
            <a:endParaRPr/>
          </a:p>
          <a:p>
            <a:pPr indent="0" lvl="0" marL="0" rtl="0" algn="l">
              <a:spcBef>
                <a:spcPts val="1600"/>
              </a:spcBef>
              <a:spcAft>
                <a:spcPts val="1600"/>
              </a:spcAft>
              <a:buNone/>
            </a:pPr>
            <a:r>
              <a:rPr lang="en"/>
              <a:t>Note similarity to perigee and apogee!</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Third Law:</a:t>
            </a:r>
            <a:endParaRPr/>
          </a:p>
        </p:txBody>
      </p:sp>
      <p:sp>
        <p:nvSpPr>
          <p:cNvPr id="92" name="Google Shape;92;p18"/>
          <p:cNvSpPr txBox="1"/>
          <p:nvPr>
            <p:ph idx="1" type="body"/>
          </p:nvPr>
        </p:nvSpPr>
        <p:spPr>
          <a:xfrm>
            <a:off x="311700" y="1152475"/>
            <a:ext cx="8520600" cy="4827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700"/>
              <a:t>The square of the period of a planet is proportional to the cube of its semimajor axis</a:t>
            </a:r>
            <a:endParaRPr sz="1700"/>
          </a:p>
        </p:txBody>
      </p:sp>
      <p:pic>
        <p:nvPicPr>
          <p:cNvPr descr="KeplerThirdLaw.jpg" id="93" name="Google Shape;93;p18"/>
          <p:cNvPicPr preferRelativeResize="0"/>
          <p:nvPr/>
        </p:nvPicPr>
        <p:blipFill>
          <a:blip r:embed="rId3">
            <a:alphaModFix/>
          </a:blip>
          <a:stretch>
            <a:fillRect/>
          </a:stretch>
        </p:blipFill>
        <p:spPr>
          <a:xfrm>
            <a:off x="2771475" y="1635125"/>
            <a:ext cx="3601050" cy="2451100"/>
          </a:xfrm>
          <a:prstGeom prst="rect">
            <a:avLst/>
          </a:prstGeom>
          <a:noFill/>
          <a:ln>
            <a:noFill/>
          </a:ln>
        </p:spPr>
      </p:pic>
      <p:sp>
        <p:nvSpPr>
          <p:cNvPr id="94" name="Google Shape;94;p18"/>
          <p:cNvSpPr txBox="1"/>
          <p:nvPr>
            <p:ph idx="1" type="body"/>
          </p:nvPr>
        </p:nvSpPr>
        <p:spPr>
          <a:xfrm>
            <a:off x="311700" y="4086225"/>
            <a:ext cx="8520600" cy="99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Period: Time to complete one orbit.</a:t>
            </a:r>
            <a:endParaRPr sz="1400"/>
          </a:p>
          <a:p>
            <a:pPr indent="0" lvl="0" marL="0" rtl="0" algn="l">
              <a:spcBef>
                <a:spcPts val="1600"/>
              </a:spcBef>
              <a:spcAft>
                <a:spcPts val="1600"/>
              </a:spcAft>
              <a:buNone/>
            </a:pPr>
            <a:r>
              <a:rPr lang="en" sz="1400"/>
              <a:t>Semimajor axis: One half of the longer axis of an ellipse</a:t>
            </a:r>
            <a:endParaRPr sz="1400"/>
          </a:p>
        </p:txBody>
      </p:sp>
      <p:sp>
        <p:nvSpPr>
          <p:cNvPr id="95" name="Google Shape;95;p18"/>
          <p:cNvSpPr txBox="1"/>
          <p:nvPr>
            <p:ph idx="1" type="body"/>
          </p:nvPr>
        </p:nvSpPr>
        <p:spPr>
          <a:xfrm>
            <a:off x="311700" y="2619350"/>
            <a:ext cx="2266500" cy="4827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700"/>
              <a:t>P</a:t>
            </a:r>
            <a:r>
              <a:rPr baseline="30000" lang="en"/>
              <a:t>2</a:t>
            </a:r>
            <a:r>
              <a:rPr lang="en"/>
              <a:t> = a</a:t>
            </a:r>
            <a:r>
              <a:rPr baseline="30000" lang="en"/>
              <a:t>3</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